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70" r:id="rId3"/>
    <p:sldId id="286" r:id="rId4"/>
    <p:sldId id="306" r:id="rId5"/>
    <p:sldId id="307" r:id="rId6"/>
    <p:sldId id="287" r:id="rId7"/>
    <p:sldId id="291" r:id="rId8"/>
    <p:sldId id="293" r:id="rId9"/>
    <p:sldId id="289" r:id="rId10"/>
    <p:sldId id="290" r:id="rId11"/>
    <p:sldId id="292" r:id="rId12"/>
    <p:sldId id="294" r:id="rId13"/>
    <p:sldId id="288" r:id="rId14"/>
    <p:sldId id="295" r:id="rId15"/>
    <p:sldId id="296" r:id="rId16"/>
    <p:sldId id="299" r:id="rId17"/>
    <p:sldId id="301" r:id="rId18"/>
    <p:sldId id="302" r:id="rId19"/>
    <p:sldId id="303" r:id="rId20"/>
    <p:sldId id="297" r:id="rId21"/>
    <p:sldId id="298" r:id="rId22"/>
    <p:sldId id="300" r:id="rId23"/>
    <p:sldId id="283" r:id="rId24"/>
    <p:sldId id="285" r:id="rId25"/>
    <p:sldId id="284" r:id="rId26"/>
    <p:sldId id="304" r:id="rId27"/>
    <p:sldId id="305" r:id="rId28"/>
  </p:sldIdLst>
  <p:sldSz cx="12192000" cy="6858000"/>
  <p:notesSz cx="6761163" cy="9942513"/>
  <p:photoAlbum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ru-BY" smtClean="0"/>
              <a:t>05.12.2023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2B0D-A889-473C-A010-327EBD06EC39}" type="slidenum">
              <a:rPr lang="ru-BY" smtClean="0"/>
              <a:t>18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8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12/05/2023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" y="6139867"/>
            <a:ext cx="12191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A67B0-7C58-4AB4-BB58-2557E6C67A8D}"/>
              </a:ext>
            </a:extLst>
          </p:cNvPr>
          <p:cNvSpPr/>
          <p:nvPr/>
        </p:nvSpPr>
        <p:spPr>
          <a:xfrm>
            <a:off x="516568" y="3224833"/>
            <a:ext cx="11397912" cy="2357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Основные новации законодательства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и правовые особенности выборов депутатов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в единый день голосования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(25 февраля 2024 г.)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02EC3A-F43D-4D21-A761-59FCEC8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0" y="-410311"/>
            <a:ext cx="13458826" cy="1871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6A660-A892-43B3-BB60-B44F527C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201" y="525499"/>
            <a:ext cx="8198071" cy="24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037045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агитацию, в ходе которой осуществляется: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35517-577E-427B-BED1-8BEE03B5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5" y="1854033"/>
            <a:ext cx="5343727" cy="27214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1CA95-2091-40FF-86BB-05CC279A335B}"/>
              </a:ext>
            </a:extLst>
          </p:cNvPr>
          <p:cNvSpPr/>
          <p:nvPr/>
        </p:nvSpPr>
        <p:spPr>
          <a:xfrm>
            <a:off x="185485" y="4738268"/>
            <a:ext cx="1116020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 и клевета в отношении должностных лиц Республики Беларусь, кандидатов в Президенты Республики Беларусь, в депутаты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призывы, побуждающие или имеющие своей целью побуждение к срыву, или отмене, или переносу срока выборов, референдума, назначенных в соответствии с законодательными актами.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185485" y="2119732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войны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содержатся призывы к 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насильственному изменению конституционного строя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нарушению территориальной целостности Республики Беларусь</a:t>
            </a:r>
            <a:endParaRPr lang="ru-RU" dirty="0"/>
          </a:p>
        </p:txBody>
      </p:sp>
      <p:sp>
        <p:nvSpPr>
          <p:cNvPr id="15" name="Символ &quot;Запрещено&quot; 14">
            <a:extLst>
              <a:ext uri="{FF2B5EF4-FFF2-40B4-BE49-F238E27FC236}">
                <a16:creationId xmlns:a16="http://schemas.microsoft.com/office/drawing/2014/main" id="{D23AF412-9C47-462F-AF78-77702D14EDB9}"/>
              </a:ext>
            </a:extLst>
          </p:cNvPr>
          <p:cNvSpPr/>
          <p:nvPr/>
        </p:nvSpPr>
        <p:spPr>
          <a:xfrm>
            <a:off x="7435720" y="1759311"/>
            <a:ext cx="2918297" cy="29151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225579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Избирательные участки за рубежом образовываться не будут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2345881" y="1964058"/>
            <a:ext cx="79646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выборах 2020 г. за границей проголосовало </a:t>
            </a:r>
            <a:r>
              <a:rPr lang="ru-RU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0,3% избирателей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F5834-F16B-4DD5-A662-26A0EF2F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43" y="2984724"/>
            <a:ext cx="4498225" cy="29933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" y="2989381"/>
            <a:ext cx="4498225" cy="29988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B6FF7-3914-4660-A23C-CE76C74D6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362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7D5054-CD19-4E6F-8127-B381FE47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2" y="2771353"/>
            <a:ext cx="4138962" cy="41389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40860" y="1572874"/>
            <a:ext cx="7193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Сведения об избирательных комиссиях, публикуемые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СМИ, не будут содержать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персональных данных членов комиссий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123932-C7B1-4475-89BB-8A97ADB54503}"/>
              </a:ext>
            </a:extLst>
          </p:cNvPr>
          <p:cNvSpPr/>
          <p:nvPr/>
        </p:nvSpPr>
        <p:spPr>
          <a:xfrm>
            <a:off x="3594538" y="4729655"/>
            <a:ext cx="84044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количественный состав комиссии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способ выдвижения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контактные данные комиссии (адрес, номер телефона)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4CD3B-0965-4D7A-869B-707090FE1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01" y="1263800"/>
            <a:ext cx="3439015" cy="19498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A00065-890B-4A95-856B-7535A4F74C8B}"/>
              </a:ext>
            </a:extLst>
          </p:cNvPr>
          <p:cNvSpPr/>
          <p:nvPr/>
        </p:nvSpPr>
        <p:spPr>
          <a:xfrm>
            <a:off x="3594538" y="3886227"/>
            <a:ext cx="7193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В отношении избирательных комиссий в СМИ будут опубликованы: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271944" y="1067476"/>
            <a:ext cx="7977352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>
                <a:solidFill>
                  <a:srgbClr val="002060"/>
                </a:solidFill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экономия человеческих и материальных ресурсов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удобство для избирателей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сокращение цикла избирательных кампаний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41724" y="3605311"/>
            <a:ext cx="885629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выносить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более 1 раза заменить испорченный бюллетень</a:t>
            </a:r>
            <a:endParaRPr lang="ru-RU" sz="2600" dirty="0">
              <a:solidFill>
                <a:srgbClr val="002060"/>
              </a:solidFill>
            </a:endParaRPr>
          </a:p>
          <a:p>
            <a:pPr marL="4484688" algn="just"/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701B5-B285-4AE4-B42C-FFFF9DE4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1" t="17414" r="12861" b="20354"/>
          <a:stretch/>
        </p:blipFill>
        <p:spPr>
          <a:xfrm>
            <a:off x="8486114" y="912480"/>
            <a:ext cx="2959652" cy="2618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2155C-5335-4497-BE82-2ADE9C0F5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44" y="3605311"/>
            <a:ext cx="2352018" cy="28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Избирателю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188976" y="966101"/>
            <a:ext cx="8111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/>
              <a:t>Граждане, </a:t>
            </a:r>
            <a:r>
              <a:rPr lang="ru-RU" sz="2000" b="1" dirty="0"/>
              <a:t>не зарегистрированные</a:t>
            </a:r>
            <a:r>
              <a:rPr lang="ru-RU" sz="2000" dirty="0"/>
              <a:t> на территории избирательного участка, но имеющие документ, подтверждающий проживание на данной территории, имеют право </a:t>
            </a:r>
            <a:r>
              <a:rPr lang="ru-RU" sz="2000" b="1" dirty="0"/>
              <a:t>быть включенными в список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выборов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F4FE9-4A75-4B11-9E62-9C58FEA077F5}"/>
              </a:ext>
            </a:extLst>
          </p:cNvPr>
          <p:cNvSpPr/>
          <p:nvPr/>
        </p:nvSpPr>
        <p:spPr>
          <a:xfrm>
            <a:off x="188976" y="4202558"/>
            <a:ext cx="114985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Досрочное голосование </a:t>
            </a:r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начинается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дней </a:t>
            </a:r>
            <a:r>
              <a:rPr lang="ru-RU" sz="2600" dirty="0"/>
              <a:t>до основного дня голосования</a:t>
            </a:r>
          </a:p>
          <a:p>
            <a:pPr indent="803275" algn="just"/>
            <a:endParaRPr lang="ru-RU" sz="2600" dirty="0"/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время работы избирательных участков </a:t>
            </a:r>
          </a:p>
          <a:p>
            <a:pPr indent="803275" algn="just"/>
            <a:r>
              <a:rPr lang="ru-RU" sz="2600" dirty="0"/>
              <a:t>в период досрочного голосования: с 12.00 до 19.00 без перерыва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062982-B3FC-488F-80BA-4C3A334D2A5B}"/>
              </a:ext>
            </a:extLst>
          </p:cNvPr>
          <p:cNvSpPr/>
          <p:nvPr/>
        </p:nvSpPr>
        <p:spPr>
          <a:xfrm>
            <a:off x="188976" y="2683904"/>
            <a:ext cx="8030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b="1" dirty="0"/>
              <a:t>Ознакомиться</a:t>
            </a:r>
            <a:r>
              <a:rPr lang="ru-RU" sz="2000" dirty="0"/>
              <a:t> со списками граждан, имеющих право участвовать в выборах, можно ознакомиться </a:t>
            </a:r>
            <a:r>
              <a:rPr lang="ru-RU" sz="2000" b="1" dirty="0"/>
              <a:t>на участке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15 дней до выборов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7897C-3A7A-4564-94E6-288B55D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949464"/>
            <a:ext cx="3621024" cy="3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16D66-3744-4034-82C9-10F1A88C4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0" y="3041357"/>
            <a:ext cx="2963023" cy="15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FB58B8-8AAE-4BAA-B15A-A0D137E8F6C8}"/>
              </a:ext>
            </a:extLst>
          </p:cNvPr>
          <p:cNvSpPr/>
          <p:nvPr/>
        </p:nvSpPr>
        <p:spPr>
          <a:xfrm>
            <a:off x="1147646" y="82804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38B62B-32EF-4EEA-9FEF-E595EEA1ACB9}"/>
              </a:ext>
            </a:extLst>
          </p:cNvPr>
          <p:cNvSpPr/>
          <p:nvPr/>
        </p:nvSpPr>
        <p:spPr>
          <a:xfrm>
            <a:off x="3763983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99" y="102764"/>
            <a:ext cx="942661" cy="14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0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484879" y="1092418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75860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498830" y="824732"/>
            <a:ext cx="11194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 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социальной поддержки детей, молодежи, семей, воспитывающих детей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(в том числе оказание помощи к учебному году), ветеранов, инвалидов, пожилых людей,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 другим вопросам местного значения.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B7D63A-BC67-4B4F-8A43-E8C4ED5B1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8" y="1457337"/>
            <a:ext cx="4952137" cy="56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D8DE3-A645-4DC1-8192-13BB6BB5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4820" r="-3570" b="24589"/>
          <a:stretch/>
        </p:blipFill>
        <p:spPr>
          <a:xfrm>
            <a:off x="789863" y="3920967"/>
            <a:ext cx="6015585" cy="274536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873946" y="293039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707033" y="1222332"/>
            <a:ext cx="11117104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РЕСПУБЛИКИ БЕЛАРУСЬ от 15 марта 1994 г.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с изменениями и дополнениями, принятыми на </a:t>
            </a:r>
          </a:p>
          <a:p>
            <a:r>
              <a:rPr lang="ru-RU" dirty="0">
                <a:solidFill>
                  <a:schemeClr val="tx1"/>
                </a:solidFill>
              </a:rPr>
              <a:t>республиканских референдумах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ноября 1996 г.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октября 2004 г.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2022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AD3F67-77A0-4817-9561-0272F11F5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11" y="608626"/>
            <a:ext cx="2112549" cy="211254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3959256" y="3186997"/>
            <a:ext cx="7719846" cy="3062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ИЗБИРАТЕЛЬНЫЙ КОДЕКС РЕСПУБЛИКИ БЕЛАРУСЬ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редакции Законов Республики Беларусь от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04.07.2000 N 406-З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04.01.2003 N 183-З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06.10.2006 N 166-З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04.01.2010 N 99-З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08.11.2011 N 309-З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25.11.2013 N 72-З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04.06.2015 N 268-З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16.02.2023 N 252-З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Выдвижение кандидатов в депутаты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F11954-27BF-4AB1-8EB6-6ACF40D8FD80}"/>
              </a:ext>
            </a:extLst>
          </p:cNvPr>
          <p:cNvGrpSpPr/>
          <p:nvPr/>
        </p:nvGrpSpPr>
        <p:grpSpPr>
          <a:xfrm>
            <a:off x="216585" y="1786801"/>
            <a:ext cx="11707802" cy="1827617"/>
            <a:chOff x="400052" y="1112350"/>
            <a:chExt cx="11605884" cy="224842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F4D5BB6-62D8-4306-94A4-900B9C1AE168}"/>
                </a:ext>
              </a:extLst>
            </p:cNvPr>
            <p:cNvSpPr/>
            <p:nvPr/>
          </p:nvSpPr>
          <p:spPr>
            <a:xfrm>
              <a:off x="400052" y="1193163"/>
              <a:ext cx="697485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Сбор подписей</a:t>
              </a:r>
            </a:p>
            <a:p>
              <a:pPr indent="803275" algn="just"/>
              <a:r>
                <a:rPr lang="ru-RU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члены инициативной группы</a:t>
              </a:r>
              <a:endParaRPr lang="ru-RU" sz="2600" b="1" dirty="0">
                <a:solidFill>
                  <a:srgbClr val="002060"/>
                </a:solidFill>
              </a:endParaRPr>
            </a:p>
            <a:p>
              <a:pPr algn="just"/>
              <a:endParaRPr lang="ru-RU" sz="2600" b="1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365DC28-B0E7-4408-8A7E-184AD9354791}"/>
                </a:ext>
              </a:extLst>
            </p:cNvPr>
            <p:cNvSpPr/>
            <p:nvPr/>
          </p:nvSpPr>
          <p:spPr>
            <a:xfrm>
              <a:off x="8703854" y="1112350"/>
              <a:ext cx="3058160" cy="977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rgbClr val="006600"/>
                  </a:solidFill>
                </a:rPr>
                <a:t>1000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подписей избирателей</a:t>
              </a:r>
            </a:p>
          </p:txBody>
        </p:sp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7332618" y="1141849"/>
              <a:ext cx="1534494" cy="849511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7374056" y="2255528"/>
              <a:ext cx="1445231" cy="798197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87B809-6568-4C0C-AA41-4C3830F4D60E}"/>
                </a:ext>
              </a:extLst>
            </p:cNvPr>
            <p:cNvSpPr/>
            <p:nvPr/>
          </p:nvSpPr>
          <p:spPr>
            <a:xfrm>
              <a:off x="8740726" y="2107313"/>
              <a:ext cx="3265210" cy="125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b="1" dirty="0">
                  <a:solidFill>
                    <a:srgbClr val="0070C0"/>
                  </a:solidFill>
                </a:rPr>
                <a:t>1 % подписей </a:t>
              </a:r>
            </a:p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от количества избирателей по округу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395FBB-51A3-4C00-AA17-33E143B5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241" y="1381162"/>
              <a:ext cx="340322" cy="42270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00426E1-8B86-4C26-ADA1-1DACC9CA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98" y="2485479"/>
              <a:ext cx="314765" cy="370312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A8796EB-D9DE-4517-85F8-840A03963658}"/>
                </a:ext>
              </a:extLst>
            </p:cNvPr>
            <p:cNvSpPr/>
            <p:nvPr/>
          </p:nvSpPr>
          <p:spPr>
            <a:xfrm>
              <a:off x="5656233" y="1141849"/>
              <a:ext cx="1676385" cy="70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10 членов ИГ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A1F7014-C50B-448F-8591-65C540D185C1}"/>
                </a:ext>
              </a:extLst>
            </p:cNvPr>
            <p:cNvSpPr/>
            <p:nvPr/>
          </p:nvSpPr>
          <p:spPr>
            <a:xfrm>
              <a:off x="5157470" y="2236032"/>
              <a:ext cx="2277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</a:p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до 10 членов ИГ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798599" y="868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70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452529" y="228139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EFBE73-AD93-426C-9F64-FB99B536A29F}"/>
              </a:ext>
            </a:extLst>
          </p:cNvPr>
          <p:cNvGrpSpPr/>
          <p:nvPr/>
        </p:nvGrpSpPr>
        <p:grpSpPr>
          <a:xfrm>
            <a:off x="229865" y="5226372"/>
            <a:ext cx="9595566" cy="1464333"/>
            <a:chOff x="400052" y="1013635"/>
            <a:chExt cx="10018637" cy="17469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BD8F0A-C6D8-487F-A3EF-28F0CC24F951}"/>
                </a:ext>
              </a:extLst>
            </p:cNvPr>
            <p:cNvSpPr/>
            <p:nvPr/>
          </p:nvSpPr>
          <p:spPr>
            <a:xfrm>
              <a:off x="400052" y="1013635"/>
              <a:ext cx="697485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endPara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Трудовым коллективом</a:t>
              </a:r>
            </a:p>
            <a:p>
              <a:pPr algn="just"/>
              <a:endParaRPr lang="ru-RU" sz="2600" b="1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BAB004-9B0F-45E5-A050-29487A3A05ED}"/>
                </a:ext>
              </a:extLst>
            </p:cNvPr>
            <p:cNvSpPr/>
            <p:nvPr/>
          </p:nvSpPr>
          <p:spPr>
            <a:xfrm>
              <a:off x="6375343" y="1254812"/>
              <a:ext cx="4043346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300 членов ТК</a:t>
              </a:r>
            </a:p>
          </p:txBody>
        </p:sp>
        <p:sp>
          <p:nvSpPr>
            <p:cNvPr id="34" name="Стрелка: штриховая вправо 33">
              <a:extLst>
                <a:ext uri="{FF2B5EF4-FFF2-40B4-BE49-F238E27FC236}">
                  <a16:creationId xmlns:a16="http://schemas.microsoft.com/office/drawing/2014/main" id="{B07142AC-B3AC-4913-A593-779A28215939}"/>
                </a:ext>
              </a:extLst>
            </p:cNvPr>
            <p:cNvSpPr/>
            <p:nvPr/>
          </p:nvSpPr>
          <p:spPr>
            <a:xfrm>
              <a:off x="5404615" y="1079943"/>
              <a:ext cx="1445231" cy="798197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: штриховая вправо 34">
              <a:extLst>
                <a:ext uri="{FF2B5EF4-FFF2-40B4-BE49-F238E27FC236}">
                  <a16:creationId xmlns:a16="http://schemas.microsoft.com/office/drawing/2014/main" id="{65020992-5F64-4993-92C0-E7BAA106FFFD}"/>
                </a:ext>
              </a:extLst>
            </p:cNvPr>
            <p:cNvSpPr/>
            <p:nvPr/>
          </p:nvSpPr>
          <p:spPr>
            <a:xfrm>
              <a:off x="5398835" y="2048840"/>
              <a:ext cx="1445231" cy="711728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8259E64-CDBE-42A9-8859-F08441312740}"/>
                </a:ext>
              </a:extLst>
            </p:cNvPr>
            <p:cNvSpPr/>
            <p:nvPr/>
          </p:nvSpPr>
          <p:spPr>
            <a:xfrm>
              <a:off x="6597767" y="2150661"/>
              <a:ext cx="3550344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</a:rPr>
                <a:t>Не менее </a:t>
              </a:r>
              <a:r>
                <a:rPr lang="ru-RU" sz="2000" b="1" dirty="0">
                  <a:solidFill>
                    <a:srgbClr val="0070C0"/>
                  </a:solidFill>
                </a:rPr>
                <a:t>150 членов ТК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BCAC07F-D80A-4BD0-A592-F557F32E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55" y="1338252"/>
              <a:ext cx="271749" cy="27174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B3B116-46BF-43FE-B3EF-039BBD11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435" y="2271745"/>
              <a:ext cx="226030" cy="26591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6EAF1B7-2BEB-4132-ABD3-44AC66D27914}"/>
                </a:ext>
              </a:extLst>
            </p:cNvPr>
            <p:cNvSpPr/>
            <p:nvPr/>
          </p:nvSpPr>
          <p:spPr>
            <a:xfrm>
              <a:off x="5698518" y="1299873"/>
              <a:ext cx="16763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91F4F5-D226-42C8-A2E0-9E783D466051}"/>
              </a:ext>
            </a:extLst>
          </p:cNvPr>
          <p:cNvGrpSpPr/>
          <p:nvPr/>
        </p:nvGrpSpPr>
        <p:grpSpPr>
          <a:xfrm>
            <a:off x="216585" y="3764230"/>
            <a:ext cx="12393914" cy="1740569"/>
            <a:chOff x="216585" y="3764230"/>
            <a:chExt cx="12393914" cy="1740569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D36C55-2F6A-4CA2-8CC2-918FE5A3DC7E}"/>
                </a:ext>
              </a:extLst>
            </p:cNvPr>
            <p:cNvSpPr/>
            <p:nvPr/>
          </p:nvSpPr>
          <p:spPr>
            <a:xfrm>
              <a:off x="216585" y="4124094"/>
              <a:ext cx="684918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Выдвижение политической партией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DBDE55D-7428-49D1-B765-A3FC4D07AE00}"/>
                </a:ext>
              </a:extLst>
            </p:cNvPr>
            <p:cNvGrpSpPr/>
            <p:nvPr/>
          </p:nvGrpSpPr>
          <p:grpSpPr>
            <a:xfrm>
              <a:off x="6910179" y="4435676"/>
              <a:ext cx="5700320" cy="1069123"/>
              <a:chOff x="6910179" y="4435676"/>
              <a:chExt cx="5700320" cy="1069123"/>
            </a:xfrm>
          </p:grpSpPr>
          <p:sp>
            <p:nvSpPr>
              <p:cNvPr id="42" name="Стрелка: штриховая вправо 41">
                <a:extLst>
                  <a:ext uri="{FF2B5EF4-FFF2-40B4-BE49-F238E27FC236}">
                    <a16:creationId xmlns:a16="http://schemas.microsoft.com/office/drawing/2014/main" id="{CA1837DE-EC53-442B-856A-883F238568F1}"/>
                  </a:ext>
                </a:extLst>
              </p:cNvPr>
              <p:cNvSpPr/>
              <p:nvPr/>
            </p:nvSpPr>
            <p:spPr>
              <a:xfrm rot="10800000">
                <a:off x="7112671" y="4435676"/>
                <a:ext cx="4907213" cy="1069123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7F81866-5CED-452D-B5CE-0DA2DDCBD317}"/>
                  </a:ext>
                </a:extLst>
              </p:cNvPr>
              <p:cNvSpPr/>
              <p:nvPr/>
            </p:nvSpPr>
            <p:spPr>
              <a:xfrm>
                <a:off x="6910179" y="4658509"/>
                <a:ext cx="57003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Руководящий орган Минской городской организационной структуры</a:t>
                </a: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FE7E9BD-09A2-4868-AB93-C315FA1E751F}"/>
                </a:ext>
              </a:extLst>
            </p:cNvPr>
            <p:cNvGrpSpPr/>
            <p:nvPr/>
          </p:nvGrpSpPr>
          <p:grpSpPr>
            <a:xfrm>
              <a:off x="7172854" y="3764230"/>
              <a:ext cx="4907213" cy="669073"/>
              <a:chOff x="7172854" y="3764230"/>
              <a:chExt cx="4907213" cy="669073"/>
            </a:xfrm>
          </p:grpSpPr>
          <p:sp>
            <p:nvSpPr>
              <p:cNvPr id="41" name="Стрелка: штриховая вправо 40">
                <a:extLst>
                  <a:ext uri="{FF2B5EF4-FFF2-40B4-BE49-F238E27FC236}">
                    <a16:creationId xmlns:a16="http://schemas.microsoft.com/office/drawing/2014/main" id="{994B9D6C-BBF9-4AB9-B38B-E11659E43107}"/>
                  </a:ext>
                </a:extLst>
              </p:cNvPr>
              <p:cNvSpPr/>
              <p:nvPr/>
            </p:nvSpPr>
            <p:spPr>
              <a:xfrm rot="10800000">
                <a:off x="7172854" y="3764230"/>
                <a:ext cx="4907213" cy="669073"/>
              </a:xfrm>
              <a:prstGeom prst="striped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B4687105-E47C-48CC-A041-836CAFAB9490}"/>
                  </a:ext>
                </a:extLst>
              </p:cNvPr>
              <p:cNvSpPr/>
              <p:nvPr/>
            </p:nvSpPr>
            <p:spPr>
              <a:xfrm>
                <a:off x="7512996" y="3914100"/>
                <a:ext cx="4494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Высший орган политической партии</a:t>
                </a:r>
              </a:p>
            </p:txBody>
          </p:sp>
        </p:grp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1E2E81A-252F-4EAE-B503-93E551EDB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85" y="868655"/>
            <a:ext cx="2114392" cy="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9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Агитация избирателей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454387" y="772093"/>
            <a:ext cx="854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</a:rPr>
              <a:t>в 24.00 часов дня</a:t>
            </a:r>
            <a:r>
              <a:rPr lang="ru-RU" dirty="0">
                <a:solidFill>
                  <a:srgbClr val="002060"/>
                </a:solidFill>
              </a:rPr>
              <a:t>, предшествующего дню выборов 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199610" y="191668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5880344-A0BD-4434-A366-023410590703}"/>
              </a:ext>
            </a:extLst>
          </p:cNvPr>
          <p:cNvSpPr/>
          <p:nvPr/>
        </p:nvSpPr>
        <p:spPr>
          <a:xfrm>
            <a:off x="1931901" y="2499491"/>
            <a:ext cx="1010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совместное присутствие граждан в заранее определенном месте </a:t>
            </a:r>
            <a:r>
              <a:rPr lang="ru-RU" dirty="0"/>
              <a:t>под открытым небом либо в помещении в установленное время, собравшихся </a:t>
            </a:r>
            <a:r>
              <a:rPr lang="ru-RU" b="1" dirty="0"/>
              <a:t>для коллективного обсуждения и решения вопросов, затрагивающих их интересы.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7B30ADA-88F6-4374-AA56-2945F9F28A72}"/>
              </a:ext>
            </a:extLst>
          </p:cNvPr>
          <p:cNvSpPr/>
          <p:nvPr/>
        </p:nvSpPr>
        <p:spPr>
          <a:xfrm>
            <a:off x="206166" y="1723323"/>
            <a:ext cx="11790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Закон Республики Беларусь 30 декабря 1997 г. N 114-З «О массовы</a:t>
            </a:r>
            <a:r>
              <a:rPr lang="ru-RU" sz="2400" dirty="0">
                <a:solidFill>
                  <a:srgbClr val="002060"/>
                </a:solidFill>
              </a:rPr>
              <a:t>х </a:t>
            </a:r>
            <a:r>
              <a:rPr lang="ru-RU" sz="2400" b="1" dirty="0">
                <a:solidFill>
                  <a:srgbClr val="002060"/>
                </a:solidFill>
              </a:rPr>
              <a:t>мероприятиях»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73E238-50CF-413B-8C29-FFFA81C66C62}"/>
              </a:ext>
            </a:extLst>
          </p:cNvPr>
          <p:cNvSpPr/>
          <p:nvPr/>
        </p:nvSpPr>
        <p:spPr>
          <a:xfrm>
            <a:off x="1931901" y="3548424"/>
            <a:ext cx="984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массовое присутствие граждан в определенном месте под открытым небом, собравшихся для публичного обсуждения и выражения своего отношения </a:t>
            </a:r>
            <a:r>
              <a:rPr lang="ru-RU" dirty="0"/>
              <a:t>к действиям (бездействию) лиц и организаций, событиям общественно-политической жизни, а также для решения вопросов, затрагивающих их интересы.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6E08B-1522-4E1B-B751-DEC3C84D13E5}"/>
              </a:ext>
            </a:extLst>
          </p:cNvPr>
          <p:cNvSpPr/>
          <p:nvPr/>
        </p:nvSpPr>
        <p:spPr>
          <a:xfrm>
            <a:off x="1931901" y="4748753"/>
            <a:ext cx="10101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публичное выражение гражданином или группой граждан общественно-политических, групповых, личных и иных интересов</a:t>
            </a:r>
            <a:r>
              <a:rPr lang="ru-RU" dirty="0"/>
              <a:t> с использованием или без использования плакатов, транспарантов и иных средств. К пикетированию приравнивается совместное массовое присутствие граждан в заранее определенном общественном месте (в том числе под открытым небом) в установленное время для совершения заранее определенного деяния, организованное (в том числе через глобальную компьютерную сеть Интернет или иные информационные сети) для публичного выражения своих общественно-политических интересов или протеста.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6D1ACD-B2D8-46D0-91AF-12B9D3DD1F7B}"/>
              </a:ext>
            </a:extLst>
          </p:cNvPr>
          <p:cNvSpPr/>
          <p:nvPr/>
        </p:nvSpPr>
        <p:spPr>
          <a:xfrm>
            <a:off x="586633" y="2522216"/>
            <a:ext cx="154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СОБРАНИЕ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715B356-B0BC-4FD1-9772-59A4BB714F34}"/>
              </a:ext>
            </a:extLst>
          </p:cNvPr>
          <p:cNvSpPr/>
          <p:nvPr/>
        </p:nvSpPr>
        <p:spPr>
          <a:xfrm>
            <a:off x="825096" y="356198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МИТИНГ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8097E4-2087-4BA4-9CB9-2102A02F0969}"/>
              </a:ext>
            </a:extLst>
          </p:cNvPr>
          <p:cNvSpPr/>
          <p:nvPr/>
        </p:nvSpPr>
        <p:spPr>
          <a:xfrm>
            <a:off x="113415" y="474875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ПИКЕТИРОВНИЕ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9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270000" y="-16505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8818" y="1246791"/>
            <a:ext cx="45230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Палаты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встречах с кандидатом в депутаты, или с его доверенными лицами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Минского городского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5524638" y="5080872"/>
            <a:ext cx="67561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</a:t>
            </a:r>
            <a:r>
              <a:rPr lang="ru-RU" b="1" dirty="0" err="1">
                <a:solidFill>
                  <a:srgbClr val="0070C0"/>
                </a:solidFill>
              </a:rPr>
              <a:t>Мингорисполкомом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27688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24032" y="1193025"/>
            <a:ext cx="6964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кандидатов </a:t>
            </a:r>
            <a:r>
              <a:rPr lang="ru-RU" sz="1600" dirty="0"/>
              <a:t>в Президенты Республики Беларусь, в депутаты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избирателями на собраниях </a:t>
            </a:r>
            <a:r>
              <a:rPr lang="ru-RU" sz="1600" dirty="0"/>
              <a:t>или в другой удобной для избирателей форме</a:t>
            </a:r>
            <a:endParaRPr lang="ru-RU" sz="1600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74534" y="-36752"/>
            <a:ext cx="1111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Массовые мероприятия в период избирательных кампаний</a:t>
            </a:r>
            <a:endParaRPr lang="ru-RU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F5A8F76D-8142-4733-864C-7675F1D6A961}"/>
              </a:ext>
            </a:extLst>
          </p:cNvPr>
          <p:cNvSpPr/>
          <p:nvPr/>
        </p:nvSpPr>
        <p:spPr>
          <a:xfrm>
            <a:off x="6761551" y="1137203"/>
            <a:ext cx="872233" cy="14044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DC218-0342-4823-9BD9-A9EE92731E5D}"/>
              </a:ext>
            </a:extLst>
          </p:cNvPr>
          <p:cNvSpPr/>
          <p:nvPr/>
        </p:nvSpPr>
        <p:spPr>
          <a:xfrm>
            <a:off x="7663342" y="1367409"/>
            <a:ext cx="449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D97A25-2A85-46DC-99B5-82B54670F4B7}"/>
              </a:ext>
            </a:extLst>
          </p:cNvPr>
          <p:cNvSpPr/>
          <p:nvPr/>
        </p:nvSpPr>
        <p:spPr>
          <a:xfrm>
            <a:off x="124032" y="2094546"/>
            <a:ext cx="65763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Предвыборные собрания, организуемые избирателями</a:t>
            </a:r>
            <a:endParaRPr lang="ru-RU" sz="16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EDC40-EE4B-403A-BA12-389E6F7A6403}"/>
              </a:ext>
            </a:extLst>
          </p:cNvPr>
          <p:cNvSpPr/>
          <p:nvPr/>
        </p:nvSpPr>
        <p:spPr>
          <a:xfrm>
            <a:off x="1313234" y="2364627"/>
            <a:ext cx="10878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о предоставлении помещений подаются кандидатами, доверенными лицами кандидатов, избирателями в соответствующие территориальные, окружные избирательные комиссии не позднее чем за два дня. Помещения предоставляются бесплатно в порядке очередности поступления заявлений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805C8E-4BAB-41E4-B9BC-5344FCFD18B9}"/>
              </a:ext>
            </a:extLst>
          </p:cNvPr>
          <p:cNvSpPr/>
          <p:nvPr/>
        </p:nvSpPr>
        <p:spPr>
          <a:xfrm>
            <a:off x="124032" y="3351459"/>
            <a:ext cx="738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 (собрания вне помещений, митинги, пикетирование), проводимые кандидатами </a:t>
            </a:r>
            <a:r>
              <a:rPr lang="ru-RU" sz="1600" dirty="0"/>
              <a:t>в Президенты Республики Беларусь, в депутатами, их доверенными лицами в порядке, определенном статьей 45-1 Избирательного Кодекса, с целью осуществления предвыборной агитации. Могут проводиться с 8.00 до 22.00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B61094-27F2-4166-93D0-913260F16096}"/>
              </a:ext>
            </a:extLst>
          </p:cNvPr>
          <p:cNvSpPr/>
          <p:nvPr/>
        </p:nvSpPr>
        <p:spPr>
          <a:xfrm>
            <a:off x="7843014" y="3565418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106C55-F27E-445D-97F3-671EAD462508}"/>
              </a:ext>
            </a:extLst>
          </p:cNvPr>
          <p:cNvSpPr/>
          <p:nvPr/>
        </p:nvSpPr>
        <p:spPr>
          <a:xfrm>
            <a:off x="1313234" y="4696902"/>
            <a:ext cx="108674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45-1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уведомление в Мингорисполком не позднее чем за два дня. Одно уведомление может содержать сообщение об одном массовом мероприятии. Если на указанное место и время уже поступило уведомление, то в срок не позднее чем на следующий день после получения заявителю доводятся предложение об изменении места и (или) времени проведения массового мероприятия.</a:t>
            </a: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CF958BB4-9FB2-4534-9A38-B813AEC38CCF}"/>
              </a:ext>
            </a:extLst>
          </p:cNvPr>
          <p:cNvSpPr/>
          <p:nvPr/>
        </p:nvSpPr>
        <p:spPr>
          <a:xfrm>
            <a:off x="7374650" y="3783441"/>
            <a:ext cx="518269" cy="4616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19A8F4-DC37-4764-91E0-FDC9AD74F5A0}"/>
              </a:ext>
            </a:extLst>
          </p:cNvPr>
          <p:cNvSpPr/>
          <p:nvPr/>
        </p:nvSpPr>
        <p:spPr>
          <a:xfrm>
            <a:off x="124032" y="5888457"/>
            <a:ext cx="755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мероприятия, целью которых является осуществление </a:t>
            </a:r>
            <a:r>
              <a:rPr lang="ru-RU" sz="1600" dirty="0"/>
              <a:t>предвыборной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агитации</a:t>
            </a:r>
            <a:r>
              <a:rPr lang="ru-RU" sz="1600" dirty="0"/>
              <a:t>, агитации по референдуму, отзыву депутата, проводимых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600" dirty="0"/>
              <a:t> кандидатами, их доверенными лицами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576F63-6350-4FE6-82F3-66361C28603F}"/>
              </a:ext>
            </a:extLst>
          </p:cNvPr>
          <p:cNvSpPr/>
          <p:nvPr/>
        </p:nvSpPr>
        <p:spPr>
          <a:xfrm>
            <a:off x="7935028" y="5856583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в соответствии с Законом «О массовых мероприятиях»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7E594DA-13E4-4269-834E-B9A9B39B8D8F}"/>
              </a:ext>
            </a:extLst>
          </p:cNvPr>
          <p:cNvSpPr/>
          <p:nvPr/>
        </p:nvSpPr>
        <p:spPr>
          <a:xfrm>
            <a:off x="6700362" y="6073122"/>
            <a:ext cx="1192557" cy="46166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802625-6301-4E68-98F9-2793A439EC27}"/>
              </a:ext>
            </a:extLst>
          </p:cNvPr>
          <p:cNvSpPr/>
          <p:nvPr/>
        </p:nvSpPr>
        <p:spPr>
          <a:xfrm>
            <a:off x="124031" y="687548"/>
            <a:ext cx="710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подписей в поддержку выдвижения кандидатов </a:t>
            </a:r>
            <a:endParaRPr lang="ru-RU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25BE79FE-B98B-49EA-85E0-3AE6EB123A3D}"/>
              </a:ext>
            </a:extLst>
          </p:cNvPr>
          <p:cNvSpPr/>
          <p:nvPr/>
        </p:nvSpPr>
        <p:spPr>
          <a:xfrm>
            <a:off x="5998095" y="716378"/>
            <a:ext cx="1635689" cy="3372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E1A4B7-7F66-4039-AC4D-3E9D938FAEC5}"/>
              </a:ext>
            </a:extLst>
          </p:cNvPr>
          <p:cNvSpPr/>
          <p:nvPr/>
        </p:nvSpPr>
        <p:spPr>
          <a:xfrm>
            <a:off x="7681595" y="534685"/>
            <a:ext cx="4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в местах, определенных Мингорисполкомом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228060" y="1660700"/>
            <a:ext cx="1173587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установленного порядка организации или проведения </a:t>
            </a:r>
            <a:r>
              <a:rPr lang="ru-RU" sz="2200" dirty="0"/>
              <a:t>собрания, митинга, уличного шествия, демонстрации, пикетирования, иного массового мероприятия, а равно публичные призывы к организации или проведению собрания, митинга, уличного шествия, демонстрации, пикетирования, иного массового мероприятия с нарушением установленного порядка их организации или проведения,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совершенные организатором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499991" y="123968"/>
            <a:ext cx="11592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массовых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654308" y="3905318"/>
            <a:ext cx="524130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Пункт 2 статьи 24.23 Кодекса Республики Беларусь об административных правонарушениях </a:t>
            </a:r>
          </a:p>
          <a:p>
            <a:endParaRPr lang="ru-RU" sz="2200" dirty="0"/>
          </a:p>
          <a:p>
            <a:r>
              <a:rPr lang="ru-RU" sz="2200" i="1" u="sng" dirty="0"/>
              <a:t>Органы внутренних дел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12F07-2274-4177-9F32-C5BBFB2A6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85" y="3575684"/>
            <a:ext cx="5542280" cy="30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585661" y="1391032"/>
            <a:ext cx="11850019" cy="261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и проведение мероприятия лицом, не включенным в реестр организаторов </a:t>
            </a:r>
            <a:r>
              <a:rPr lang="ru-RU" sz="2200" dirty="0">
                <a:ln w="0"/>
              </a:rPr>
              <a:t>культурно-зрелищных мероприятий (запрещенная предпринимательская деятельность). </a:t>
            </a:r>
            <a:r>
              <a:rPr lang="ru-RU" sz="2200" i="1" dirty="0">
                <a:ln w="0"/>
              </a:rPr>
              <a:t>Исключение могут составить мероприятия, проводимые для сотрудников</a:t>
            </a:r>
          </a:p>
          <a:p>
            <a:pPr marL="893763" indent="-3508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3 статьи 13.3 Кодекса об административных правонарушениях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Органы внутренних дел, Комитет государственного контроля, налоговые органы, органы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Министерства финансов, финансовых управлений (отделов) местных исполнительных и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распорядительных органов, органы государственной безопасности) 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24546" y="130024"/>
            <a:ext cx="11968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культурно-зрелищных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2AED6F-580C-4A74-B862-2D9221A67F8C}"/>
              </a:ext>
            </a:extLst>
          </p:cNvPr>
          <p:cNvSpPr/>
          <p:nvPr/>
        </p:nvSpPr>
        <p:spPr>
          <a:xfrm>
            <a:off x="5467164" y="4191564"/>
            <a:ext cx="637523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свидетельства на право организации и </a:t>
            </a:r>
          </a:p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проведения культурно-зрелищного мероприятия</a:t>
            </a:r>
          </a:p>
          <a:p>
            <a:pPr marL="893763" indent="-350838" algn="r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13.26 Кодекса об административных правонарушениях </a:t>
            </a:r>
          </a:p>
          <a:p>
            <a:pPr marL="542925" algn="r">
              <a:spcBef>
                <a:spcPts val="1200"/>
              </a:spcBef>
            </a:pPr>
            <a:r>
              <a:rPr lang="ru-RU" i="1" u="sng" dirty="0"/>
              <a:t>Комитет государственного контроля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F0424-F1DD-4092-B54A-C3D84D4E1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46" y="4324250"/>
            <a:ext cx="4171609" cy="22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7D98D9-3735-403B-890F-FB87DEE0E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17191" r="13494" b="16334"/>
          <a:stretch/>
        </p:blipFill>
        <p:spPr>
          <a:xfrm>
            <a:off x="8702263" y="583660"/>
            <a:ext cx="2865976" cy="27885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285932" y="446685"/>
            <a:ext cx="118044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Реабилитация нацизма (ст. 130-1)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Нарушение законодательства о СМИ (ст. 198-1)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Незаконные действия в отношении информации о частной жизни и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n w="0"/>
              </a:rPr>
              <a:t>       персональных данных (ст. 203-1)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Несоблюдение мер защиты персональных данных (ст. 203-2)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Массовые беспорядки (ст. 293)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Осквернение сооружений и порча имущества ( ст. 341)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Пропаганда или публичное демонстрирование, изготовление, распространение нацистской символики и атрибутики (ст. 341-1)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Организация и подготовка действий, грубо нарушающих общественный порядок, либо активное участие в них (ст. 342)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Неоднократное нарушение порядка организации или проведения массовых мероприятий (ст. 342-2)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Призывы к мерам ограничительного характера (санкциям), иным действиям, направленным на причинение вреда национальной безопасности Республики Беларусь (ст. 361)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Публикации призывов к организации или проведению незаконных собрания, митинга, уличного шествия, демонстрации, пикетирования либо вовлечение к участию в них (ст. 369-З)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40860" y="163451"/>
            <a:ext cx="1086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нарушение законодательства и влечет ответственность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82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7BB8CE-B8EF-4E4C-84E3-A41B621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366"/>
            <a:ext cx="12192000" cy="16959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13BB5-0289-4969-9280-2AC430A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6" y="373555"/>
            <a:ext cx="7403976" cy="2184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8FF72-38CC-46D8-8110-6A958522A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5" t="12937" r="14463" b="14752"/>
          <a:stretch/>
        </p:blipFill>
        <p:spPr>
          <a:xfrm>
            <a:off x="6804423" y="2208378"/>
            <a:ext cx="4018242" cy="4217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E0910-3F54-40A3-91E6-726AC645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7" r="50000"/>
          <a:stretch/>
        </p:blipFill>
        <p:spPr>
          <a:xfrm>
            <a:off x="1509205" y="2168201"/>
            <a:ext cx="3941684" cy="4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0" y="8064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5197812" y="1690083"/>
            <a:ext cx="6663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неотъемлемое и исключительное право государства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и независимо </a:t>
            </a:r>
          </a:p>
          <a:p>
            <a:pPr algn="ctr"/>
            <a:r>
              <a:rPr lang="ru-RU" sz="2200" dirty="0"/>
              <a:t>организовывать и проводить выборы, </a:t>
            </a:r>
          </a:p>
          <a:p>
            <a:pPr algn="ctr"/>
            <a:r>
              <a:rPr lang="ru-RU" sz="2200" dirty="0"/>
              <a:t>референдумы в целях обеспечения реализации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полновластия народа и свободы его выбора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верховенстве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 Республики Беларусь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национального законодательства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200" dirty="0"/>
              <a:t>недопущения вмешательства в избирательный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AF781-0CC3-4CEA-85B5-37F9E054EAA7}"/>
              </a:ext>
            </a:extLst>
          </p:cNvPr>
          <p:cNvSpPr/>
          <p:nvPr/>
        </p:nvSpPr>
        <p:spPr>
          <a:xfrm>
            <a:off x="2" y="5405216"/>
            <a:ext cx="12191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 новой Концепции национальной безопасности Республики Беларусь.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Постановление Совета Безопасности Республики Беларусь от 06.03.2023 N 1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"О рассмотрении проекта новой Концепции национальной безопасности Республики Беларусь"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" y="1969703"/>
            <a:ext cx="4740247" cy="26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B452D-AE59-4050-84F1-C80F5D6AC141}"/>
              </a:ext>
            </a:extLst>
          </p:cNvPr>
          <p:cNvSpPr/>
          <p:nvPr/>
        </p:nvSpPr>
        <p:spPr>
          <a:xfrm>
            <a:off x="458059" y="999634"/>
            <a:ext cx="4855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Президент Беларуси Александр Лукашенко подписал Указы </a:t>
            </a:r>
          </a:p>
          <a:p>
            <a:r>
              <a:rPr lang="ru-RU" sz="2800" b="1" dirty="0"/>
              <a:t>«О назначении выборов депутатов» и «О назначении выборов в Совет Республики Национального собрания Республики Беларусь». </a:t>
            </a:r>
            <a:endParaRPr lang="ru-BY" sz="2800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239446A-6D8F-4DC1-9386-2221CD7ABF58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33B3F44-42E7-4D24-BC05-81233E376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685F4F7-49B1-41C8-B343-83ABBA538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FDCF7E-594F-4ECF-A711-766FA53A6ED4}"/>
              </a:ext>
            </a:extLst>
          </p:cNvPr>
          <p:cNvSpPr/>
          <p:nvPr/>
        </p:nvSpPr>
        <p:spPr>
          <a:xfrm>
            <a:off x="394138" y="5165145"/>
            <a:ext cx="112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Данными документами в соответствии с требованиями Конституции предусматривается проведение выборов в Палату представителей Национального собрания восьмого созыва и местные Советы депутатов двадцать девятого созыва в единый день голосования - 25 февраля 2024 года, а в Совет Республики Национального собрания восьмого созыва - 4 апреля 2024 года.</a:t>
            </a:r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B7BF1-746C-4E8A-92A7-751A1C67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07" y="637049"/>
            <a:ext cx="6038372" cy="42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1E6EFB-B259-456C-8BFE-ABF1E7A8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4" t="53750" r="12188" b="29861"/>
          <a:stretch/>
        </p:blipFill>
        <p:spPr>
          <a:xfrm>
            <a:off x="0" y="733425"/>
            <a:ext cx="12286432" cy="147637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A1B6C3-C1D0-4FFC-BF38-EE247E4FEDA5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18F8EA-BCDE-4F38-9291-C5729928B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AE0F52-3283-4866-BAAA-6CAFCAE3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76B8F3-DAD5-41AF-87DA-A9DC088577D9}"/>
              </a:ext>
            </a:extLst>
          </p:cNvPr>
          <p:cNvSpPr/>
          <p:nvPr/>
        </p:nvSpPr>
        <p:spPr>
          <a:xfrm>
            <a:off x="1335169" y="3059668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25 февраля 2024 года - </a:t>
            </a:r>
            <a:r>
              <a:rPr lang="ru-RU" sz="2400" b="1" dirty="0"/>
              <a:t>Выборы депутатов в единый день голосования</a:t>
            </a:r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7529D1-B280-4BF9-BE98-FF97509D6C0C}"/>
              </a:ext>
            </a:extLst>
          </p:cNvPr>
          <p:cNvSpPr/>
          <p:nvPr/>
        </p:nvSpPr>
        <p:spPr>
          <a:xfrm>
            <a:off x="1335168" y="4185081"/>
            <a:ext cx="11803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 апреля 2024 года - </a:t>
            </a:r>
            <a:r>
              <a:rPr lang="ru-RU" sz="2400" b="1" dirty="0"/>
              <a:t>Выборы членов Совета Республики Национального </a:t>
            </a:r>
          </a:p>
          <a:p>
            <a:pPr algn="just"/>
            <a:r>
              <a:rPr lang="ru-RU" sz="2400" b="1" dirty="0"/>
              <a:t>                                              собрания Республики Беларусь восьмого созыва</a:t>
            </a:r>
          </a:p>
          <a:p>
            <a:pPr algn="just"/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DC1113-F31A-442C-BFD3-40A27666D1A1}"/>
              </a:ext>
            </a:extLst>
          </p:cNvPr>
          <p:cNvSpPr/>
          <p:nvPr/>
        </p:nvSpPr>
        <p:spPr>
          <a:xfrm>
            <a:off x="1335167" y="5587493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20 июля 2025 года - </a:t>
            </a:r>
            <a:r>
              <a:rPr lang="ru-RU" sz="2400" b="1" dirty="0"/>
              <a:t>Выборы Президента Республики Беларусь</a:t>
            </a:r>
            <a:r>
              <a:rPr lang="ru-RU" b="1" dirty="0"/>
              <a:t> 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4B9BFC-F4AF-4546-8604-DF44A3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2" t="13270" r="3935" b="12972"/>
          <a:stretch/>
        </p:blipFill>
        <p:spPr>
          <a:xfrm>
            <a:off x="296238" y="2626755"/>
            <a:ext cx="1026870" cy="963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F8958B-08F4-4F6C-AD8A-EDCBF8FF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38" y="3928206"/>
            <a:ext cx="1024217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88C976-3A97-4178-A26E-C4F96F5CD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68" y="5190804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7F0F7-064D-4471-A5AD-0307388F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886" y="0"/>
            <a:ext cx="12456886" cy="69998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9ACA2A-D1B3-4075-A9C0-F671BB5EC3E3}"/>
              </a:ext>
            </a:extLst>
          </p:cNvPr>
          <p:cNvSpPr/>
          <p:nvPr/>
        </p:nvSpPr>
        <p:spPr>
          <a:xfrm>
            <a:off x="0" y="2696652"/>
            <a:ext cx="11572875" cy="3831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гражданин Республики Беларусь </a:t>
            </a:r>
            <a:r>
              <a:rPr lang="ru-RU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рождению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не моложе 40 лет,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обладающий избирательным правом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постоянно </a:t>
            </a:r>
            <a:r>
              <a:rPr lang="ru-RU" sz="2200" b="1" dirty="0">
                <a:solidFill>
                  <a:srgbClr val="002060"/>
                </a:solidFill>
              </a:rPr>
              <a:t>проживающий в Республике Беларусь не менее 20 лет</a:t>
            </a:r>
            <a:r>
              <a:rPr lang="ru-RU" sz="2200" dirty="0">
                <a:solidFill>
                  <a:srgbClr val="002060"/>
                </a:solidFill>
              </a:rPr>
              <a:t> непосредственно перед выборами,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другие преимущества.</a:t>
            </a:r>
          </a:p>
          <a:p>
            <a:pPr marL="10795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ED0274-6090-4DB8-8A90-3B01C8648E3C}"/>
              </a:ext>
            </a:extLst>
          </p:cNvPr>
          <p:cNvSpPr/>
          <p:nvPr/>
        </p:nvSpPr>
        <p:spPr>
          <a:xfrm>
            <a:off x="1682681" y="1948233"/>
            <a:ext cx="9890194" cy="5539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Президентом Республики Беларусь может быть избран </a:t>
            </a:r>
          </a:p>
        </p:txBody>
      </p:sp>
    </p:spTree>
    <p:extLst>
      <p:ext uri="{BB962C8B-B14F-4D97-AF65-F5344CB8AC3E}">
        <p14:creationId xmlns:p14="http://schemas.microsoft.com/office/powerpoint/2010/main" val="35652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7E46A7-5B34-42EE-8706-4AF19E41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1" y="4296794"/>
            <a:ext cx="2256437" cy="18807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5038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02214" y="602633"/>
            <a:ext cx="11987570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могут быть выдвинуты кандидатами</a:t>
            </a:r>
            <a:endParaRPr lang="ru-RU" sz="2600" dirty="0"/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Президенты Республики Беларусь, </a:t>
            </a:r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депутаты Палаты представителей Национального собрания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в отношении которых имеются вступивший в законную силу обвинительный приговор суда</a:t>
            </a:r>
          </a:p>
          <a:p>
            <a:pPr marL="538163" indent="92075">
              <a:spcBef>
                <a:spcPts val="3000"/>
              </a:spcBef>
            </a:pPr>
            <a:r>
              <a:rPr lang="ru-RU" sz="1600" b="1" dirty="0"/>
              <a:t>в депутаты Минского городского Совета депутатов</a:t>
            </a:r>
          </a:p>
          <a:p>
            <a:pPr marL="1879600" indent="-355600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(кроме граждан РФ, постоянно проживающих в Республике Беларусь)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447675" indent="182563">
              <a:spcBef>
                <a:spcPts val="1200"/>
              </a:spcBef>
            </a:pPr>
            <a:r>
              <a:rPr lang="ru-RU" sz="1600" b="1" dirty="0"/>
              <a:t>в делегаты Всебелорусского народного собрания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447675">
              <a:spcBef>
                <a:spcPts val="1200"/>
              </a:spcBef>
            </a:pPr>
            <a:endParaRPr lang="ru-RU" sz="16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380460" y="7131589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84177-1286-4D2F-BBE0-2B16C4B0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5" y="738280"/>
            <a:ext cx="2269023" cy="2023968"/>
          </a:xfrm>
          <a:prstGeom prst="rect">
            <a:avLst/>
          </a:prstGeom>
        </p:spPr>
      </p:pic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id="{65338439-882E-41A8-80AC-3DB8F9935443}"/>
              </a:ext>
            </a:extLst>
          </p:cNvPr>
          <p:cNvSpPr/>
          <p:nvPr/>
        </p:nvSpPr>
        <p:spPr>
          <a:xfrm>
            <a:off x="9432033" y="696720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имвол &quot;Запрещено&quot; 16">
            <a:extLst>
              <a:ext uri="{FF2B5EF4-FFF2-40B4-BE49-F238E27FC236}">
                <a16:creationId xmlns:a16="http://schemas.microsoft.com/office/drawing/2014/main" id="{6D698C28-5CF4-46B6-A79B-EC29CD133C52}"/>
              </a:ext>
            </a:extLst>
          </p:cNvPr>
          <p:cNvSpPr/>
          <p:nvPr/>
        </p:nvSpPr>
        <p:spPr>
          <a:xfrm>
            <a:off x="9773335" y="4372117"/>
            <a:ext cx="1963256" cy="1747603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05896" y="7629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242761" y="1076801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7844A-A3E2-4F11-9E2C-4068FECD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6" y="3091904"/>
            <a:ext cx="5628290" cy="3411332"/>
          </a:xfrm>
          <a:prstGeom prst="rect">
            <a:avLst/>
          </a:prstGeom>
        </p:spPr>
      </p:pic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id="{087436AE-D579-4077-92A1-41C9FF4C6A05}"/>
              </a:ext>
            </a:extLst>
          </p:cNvPr>
          <p:cNvSpPr/>
          <p:nvPr/>
        </p:nvSpPr>
        <p:spPr>
          <a:xfrm>
            <a:off x="4781071" y="3716701"/>
            <a:ext cx="2214700" cy="216173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3107987" y="1344370"/>
            <a:ext cx="8681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вносить</a:t>
            </a:r>
            <a:r>
              <a:rPr lang="ru-RU" sz="2200" dirty="0"/>
              <a:t> </a:t>
            </a:r>
            <a:r>
              <a:rPr lang="ru-RU" sz="2200" b="1" dirty="0"/>
              <a:t>пожертвования в избирательные фонды </a:t>
            </a:r>
            <a:r>
              <a:rPr lang="ru-RU" sz="2200" dirty="0"/>
              <a:t>лиц, выдвигаемых кандидатами в Президенты Республики Беларусь, в депутаты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государствам и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гражданам и лицам без гражданства,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международным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организациям, получавшим иностранную безвозмездную помощь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25B83-562A-42E4-B360-7C3525A9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2278262"/>
            <a:ext cx="2935221" cy="2289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E48B4-897F-4EAE-9A3B-3B8682BF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4" y="5129116"/>
            <a:ext cx="2304189" cy="14041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164622" y="5074200"/>
            <a:ext cx="9782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осуществлять агитацию </a:t>
            </a:r>
            <a:r>
              <a:rPr lang="ru-RU" sz="2200" dirty="0"/>
              <a:t>за кандидата в Президенты Республики Беларусь, в депутаты, оплачиваемую </a:t>
            </a:r>
            <a:r>
              <a:rPr lang="ru-RU" sz="2200" b="1" dirty="0"/>
              <a:t>из средств избирательных фондов других кандидатов.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EE927D-E939-42B2-BB93-7DFAAA3E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1459850"/>
            <a:ext cx="2951507" cy="8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4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2398</Words>
  <Application>Microsoft Office PowerPoint</Application>
  <PresentationFormat>Широкоэкранный</PresentationFormat>
  <Paragraphs>289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Юлия В. Кунаховец</cp:lastModifiedBy>
  <cp:revision>165</cp:revision>
  <cp:lastPrinted>2023-10-17T06:47:46Z</cp:lastPrinted>
  <dcterms:created xsi:type="dcterms:W3CDTF">2022-09-28T20:23:27Z</dcterms:created>
  <dcterms:modified xsi:type="dcterms:W3CDTF">2023-12-05T08:15:58Z</dcterms:modified>
</cp:coreProperties>
</file>